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64" r:id="rId4"/>
    <p:sldId id="257" r:id="rId5"/>
    <p:sldId id="258" r:id="rId6"/>
    <p:sldId id="259" r:id="rId7"/>
    <p:sldId id="260" r:id="rId8"/>
    <p:sldId id="261" r:id="rId9"/>
    <p:sldId id="263" r:id="rId10"/>
    <p:sldId id="26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575" autoAdjust="0"/>
  </p:normalViewPr>
  <p:slideViewPr>
    <p:cSldViewPr>
      <p:cViewPr varScale="1">
        <p:scale>
          <a:sx n="68" d="100"/>
          <a:sy n="68" d="100"/>
        </p:scale>
        <p:origin x="-5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97DB7B-DFA0-4E42-BBD0-196492E1824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A2ED54-15A8-494F-B891-72140D70B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8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2ED54-15A8-494F-B891-72140D70B5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DE17-D293-432E-AF5B-4E2AB3C0F9FD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2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384E-F0C1-43F9-BD4A-2713024605E5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8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C88-766F-4F71-8B6C-F194B1E2E907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26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24CD-F6E8-4317-B679-5141ACE12583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A3A1-772F-44F4-ACA8-76CB33C2352C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6A358-182B-41A6-AB3C-2C974FAE1D6D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C7350-393D-4051-8A63-737B61D5FC7A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02081-6143-4273-B801-E356F029FCD9}" type="datetime1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AA7A-2F32-4318-B2CE-4212C3DC18BB}" type="datetime1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A1FD9-E98F-40FB-8D78-B11B884B5F65}" type="datetime1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328E-26E7-41A3-BCD0-D36A03F43B77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C96D-0ACF-4201-96F9-14192876FB0A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4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6259-AAAD-4C12-ADA0-09D18E38D3E7}" type="datetime1">
              <a:rPr lang="en-US" smtClean="0"/>
              <a:t>3/10/2014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025-4111-4612-9597-134E0CAA4D4F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C206-0C90-4788-8BEB-05A9F0D11C7C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2B4-C591-4AAE-B1D9-B43860630F80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2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B9345-B526-4D27-A72F-BF16A5B4E583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2C28-0A80-4848-8A74-30A92A45ECB0}" type="datetime1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5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1EAF-CC5A-419F-8BC9-1C6580C3A21A}" type="datetime1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7EFBB-3CE8-4F27-8450-BF676E5B3B4F}" type="datetime1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7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D4B4-FECD-4A8E-ACAD-4D3D5A7AB276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7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F9D4-E9F0-4778-A0C1-D3D9579BD002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68DB-6F1A-43DA-A127-ECCCE82FED22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1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BCEAD6-EDCA-4291-8067-7BAFAADECA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22EC231-0F32-485E-80DC-C6FED4DFA8D3}" type="datetime1">
              <a:rPr lang="en-US" smtClean="0"/>
              <a:t>3/10/2014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828800"/>
            <a:ext cx="3810000" cy="2057400"/>
          </a:xfrm>
          <a:ln w="38100">
            <a:noFill/>
          </a:ln>
        </p:spPr>
        <p:txBody>
          <a:bodyPr>
            <a:normAutofit/>
          </a:bodyPr>
          <a:lstStyle/>
          <a:p>
            <a:r>
              <a:rPr lang="en-US" sz="5300" b="1" dirty="0" smtClean="0">
                <a:solidFill>
                  <a:srgbClr val="002060"/>
                </a:solidFill>
              </a:rPr>
              <a:t>Cost of Care</a:t>
            </a:r>
            <a:br>
              <a:rPr lang="en-US" sz="5300" b="1" dirty="0" smtClean="0">
                <a:solidFill>
                  <a:srgbClr val="002060"/>
                </a:solidFill>
              </a:rPr>
            </a:br>
            <a:r>
              <a:rPr lang="en-US" sz="5300" b="1" dirty="0" smtClean="0">
                <a:solidFill>
                  <a:srgbClr val="002060"/>
                </a:solidFill>
              </a:rPr>
              <a:t>Overview</a:t>
            </a:r>
            <a:endParaRPr lang="en-US" sz="53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3200" dirty="0" smtClean="0">
                <a:solidFill>
                  <a:srgbClr val="002060"/>
                </a:solidFill>
              </a:rPr>
              <a:t>   Payment Reform Subcommittee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   March 11, 2014</a:t>
            </a:r>
            <a:endParaRPr lang="en-US" sz="32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2057400" cy="5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8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024890"/>
            <a:ext cx="5562600" cy="133731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Cost of Care Plan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Use stakeholder collaboration, data,  analysis,  and best practices to: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educate and engage purchasers, providers, plans, and consumers on health care costs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identify and understand health care cost drivers in Maine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Develop actionable strategies to reduce costs and improve quality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1981200" cy="5676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flipV="1">
            <a:off x="2362200" y="1992086"/>
            <a:ext cx="45720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7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05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SIM Cost of Care Activities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229600" cy="3657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  Health Care Cost Workgroup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i="1" dirty="0" smtClean="0">
                <a:solidFill>
                  <a:srgbClr val="002060"/>
                </a:solidFill>
              </a:rPr>
              <a:t>Health </a:t>
            </a:r>
            <a:r>
              <a:rPr lang="en-US" i="1" dirty="0">
                <a:solidFill>
                  <a:srgbClr val="002060"/>
                </a:solidFill>
              </a:rPr>
              <a:t>Care Cost Fact </a:t>
            </a:r>
            <a:r>
              <a:rPr lang="en-US" i="1" dirty="0" smtClean="0">
                <a:solidFill>
                  <a:srgbClr val="002060"/>
                </a:solidFill>
              </a:rPr>
              <a:t>Book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  CEO Summits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1981200" cy="5676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66800" y="2545080"/>
            <a:ext cx="70104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8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720" y="1024890"/>
            <a:ext cx="4881880" cy="110871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Background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Cost of Care Executive Summit convened in 2012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Multi-stakeholder Health Care Cost Work Group explored cost drivers and identified set of potential interventions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Report available at http://www.mehmc.org/wp-content/uploads/2013/12/HCCW-final.pdf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1981200" cy="5676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02280" y="1847558"/>
            <a:ext cx="32766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24890"/>
            <a:ext cx="6553200" cy="126111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Potential Savings Opportunities</a:t>
            </a:r>
            <a:br>
              <a:rPr lang="en-US" sz="3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sz="3400" b="1" dirty="0">
                <a:solidFill>
                  <a:srgbClr val="002060"/>
                </a:solidFill>
                <a:latin typeface="Cambria" panose="02040503050406030204" pitchFamily="18" charset="0"/>
              </a:rPr>
              <a:t>I</a:t>
            </a:r>
            <a:r>
              <a:rPr lang="en-US" sz="34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dentified by 2012 Work Group </a:t>
            </a:r>
            <a:endParaRPr lang="en-US" sz="3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002060"/>
                </a:solidFill>
              </a:rPr>
              <a:t>Reduce admissions/readmissions for those with chronic illness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price and utilization variation for outpatient services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price variation for inpatient services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variation in treatment for Preference Sensitive Conditions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administrative costs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Improve mental health care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Reduce cost shifting from public to private payers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“Right-size” health care infrastructure and regionalize services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Engage consumers through education and benefit incentives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Improve wellness and community health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1828800" cy="7200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flipV="1">
            <a:off x="1371600" y="2155363"/>
            <a:ext cx="6477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7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024890"/>
            <a:ext cx="7239000" cy="72771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 Care Cost Work Group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071" y="1828800"/>
            <a:ext cx="8610600" cy="4648200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Multi-stakeholder forum; all parties must be at the table to achieve change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Identify actionable strategies to reduce health care costs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Potential approaches include: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Advance savings opportunities identified by 2012 Work Group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Identify additional areas for savings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Multi-stakeholder pilots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Utilize new data sources: 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unified claims data base 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Medicaid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Medicare </a:t>
            </a:r>
          </a:p>
          <a:p>
            <a:r>
              <a:rPr lang="en-US" sz="2200" dirty="0" smtClean="0">
                <a:solidFill>
                  <a:srgbClr val="002060"/>
                </a:solidFill>
              </a:rPr>
              <a:t>Align work with Payment Reform Subcommittee and other SIM efforts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1981200" cy="5676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43000" y="1676400"/>
            <a:ext cx="70866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5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 Care Cost Work Group</a:t>
            </a:r>
            <a:endParaRPr lang="en-US" sz="42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Meets monthly, beginning in April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Invited participants will include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members of the 2012 Work Group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state agencies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non-Coalition employers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consumers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b</a:t>
            </a:r>
            <a:r>
              <a:rPr lang="en-US" dirty="0" smtClean="0">
                <a:solidFill>
                  <a:srgbClr val="002060"/>
                </a:solidFill>
              </a:rPr>
              <a:t>ehavioral health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ther interested parties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1981200" cy="5676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flipV="1">
            <a:off x="712763" y="1962024"/>
            <a:ext cx="7620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4890"/>
            <a:ext cx="8229600" cy="1184910"/>
          </a:xfrm>
        </p:spPr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Health Care Cost Fact Book</a:t>
            </a:r>
            <a:endParaRPr lang="en-US" b="1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Published twice a year; first edition scheduled for September 2014 release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Public resource on health care costs in Maine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Fact Book </a:t>
            </a:r>
            <a:r>
              <a:rPr lang="en-US" dirty="0" smtClean="0">
                <a:solidFill>
                  <a:srgbClr val="002060"/>
                </a:solidFill>
              </a:rPr>
              <a:t>will include: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Health costs in Maine (commercial, Medicaid, Medicare)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Analysis of cost drivers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State/national reform and cost saving initiatives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1981200" cy="5676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43000" y="1946366"/>
            <a:ext cx="6858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6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CEO Summits</a:t>
            </a: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708" y="22098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Convene twice a year, starting this fall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Engage CEOs on health care costs in Maine: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Findings from </a:t>
            </a:r>
            <a:r>
              <a:rPr lang="en-US" i="1" dirty="0" smtClean="0">
                <a:solidFill>
                  <a:srgbClr val="002060"/>
                </a:solidFill>
              </a:rPr>
              <a:t>Health Care Cost Fact Book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Updates on Health Care Cost Work Group activities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Potential levers for influencing cost of health care, including wellness programs, VBID, accountable care contracts, and other payment reforms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National employer initiatives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1981200" cy="5676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9400" y="1859277"/>
            <a:ext cx="35052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EAD6-EDCA-4291-8067-7BAFAADECA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4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795</TotalTime>
  <Words>396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Adjacency</vt:lpstr>
      <vt:lpstr>Cost of Care Overview</vt:lpstr>
      <vt:lpstr>Cost of Care Plan</vt:lpstr>
      <vt:lpstr>SIM Cost of Care Activities</vt:lpstr>
      <vt:lpstr>Background</vt:lpstr>
      <vt:lpstr>Potential Savings Opportunities Identified by 2012 Work Group </vt:lpstr>
      <vt:lpstr>Health Care Cost Work Group</vt:lpstr>
      <vt:lpstr>Health Care Cost Work Group</vt:lpstr>
      <vt:lpstr>Health Care Cost Fact Book</vt:lpstr>
      <vt:lpstr>CEO Summits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Care Overview</dc:title>
  <dc:creator>Lisa Nolan</dc:creator>
  <cp:lastModifiedBy>Frank Johnson</cp:lastModifiedBy>
  <cp:revision>31</cp:revision>
  <cp:lastPrinted>2014-03-07T18:45:20Z</cp:lastPrinted>
  <dcterms:created xsi:type="dcterms:W3CDTF">2014-03-07T13:37:37Z</dcterms:created>
  <dcterms:modified xsi:type="dcterms:W3CDTF">2014-03-10T17:26:46Z</dcterms:modified>
</cp:coreProperties>
</file>